
<file path=[Content_Types].xml><?xml version="1.0" encoding="utf-8"?>
<Types xmlns="http://schemas.openxmlformats.org/package/2006/content-types">
  <Default Extension="bin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90" r:id="rId5"/>
    <p:sldId id="291" r:id="rId6"/>
    <p:sldId id="292" r:id="rId7"/>
    <p:sldId id="293" r:id="rId8"/>
    <p:sldId id="279" r:id="rId9"/>
    <p:sldId id="289" r:id="rId10"/>
    <p:sldId id="282" r:id="rId11"/>
    <p:sldId id="283" r:id="rId12"/>
    <p:sldId id="284" r:id="rId13"/>
    <p:sldId id="285" r:id="rId14"/>
    <p:sldId id="286" r:id="rId15"/>
    <p:sldId id="287" r:id="rId16"/>
    <p:sldId id="28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B50"/>
    <a:srgbClr val="2D445A"/>
    <a:srgbClr val="273D53"/>
    <a:srgbClr val="FFBA11"/>
    <a:srgbClr val="22364B"/>
    <a:srgbClr val="314E6D"/>
    <a:srgbClr val="FFD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27" autoAdjust="0"/>
    <p:restoredTop sz="95867" autoAdjust="0"/>
  </p:normalViewPr>
  <p:slideViewPr>
    <p:cSldViewPr snapToGrid="0" showGuides="1">
      <p:cViewPr varScale="1">
        <p:scale>
          <a:sx n="99" d="100"/>
          <a:sy n="99" d="100"/>
        </p:scale>
        <p:origin x="444" y="9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26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1874D-FE8A-41B1-A8CE-C61B49204D12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320F7-0A27-4EA8-B5BC-316F1A95882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607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EE472-60C1-41EE-929E-510DBBC875A3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C5657-4F20-411B-9FB5-3171D5DD4F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52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423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769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62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153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548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31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905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59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86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1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56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72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45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505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325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5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6">
            <a:extLst>
              <a:ext uri="{FF2B5EF4-FFF2-40B4-BE49-F238E27FC236}">
                <a16:creationId xmlns:a16="http://schemas.microsoft.com/office/drawing/2014/main" id="{180717C7-F2CD-4385-ADF9-AF51A28A93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65" b="5427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EC8A3D97-EE81-4091-AE9E-BE2CA0A2C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65" b="54270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B08499C-D04A-4115-9FAB-66E898D17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068" t="27597"/>
          <a:stretch>
            <a:fillRect/>
          </a:stretch>
        </p:blipFill>
        <p:spPr>
          <a:xfrm rot="5400000" flipV="1">
            <a:off x="-461028" y="461029"/>
            <a:ext cx="6858001" cy="5935945"/>
          </a:xfrm>
          <a:custGeom>
            <a:avLst/>
            <a:gdLst>
              <a:gd name="connsiteX0" fmla="*/ 0 w 6872288"/>
              <a:gd name="connsiteY0" fmla="*/ 0 h 5935945"/>
              <a:gd name="connsiteX1" fmla="*/ 0 w 6872288"/>
              <a:gd name="connsiteY1" fmla="*/ 5935945 h 5935945"/>
              <a:gd name="connsiteX2" fmla="*/ 6872288 w 6872288"/>
              <a:gd name="connsiteY2" fmla="*/ 5935945 h 5935945"/>
              <a:gd name="connsiteX3" fmla="*/ 6872288 w 6872288"/>
              <a:gd name="connsiteY3" fmla="*/ 0 h 593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2288" h="5935945">
                <a:moveTo>
                  <a:pt x="0" y="0"/>
                </a:moveTo>
                <a:lnTo>
                  <a:pt x="0" y="5935945"/>
                </a:lnTo>
                <a:lnTo>
                  <a:pt x="6872288" y="5935945"/>
                </a:lnTo>
                <a:lnTo>
                  <a:pt x="6872288" y="0"/>
                </a:lnTo>
                <a:close/>
              </a:path>
            </a:pathLst>
          </a:custGeom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7" name="图形 3">
            <a:extLst>
              <a:ext uri="{FF2B5EF4-FFF2-40B4-BE49-F238E27FC236}">
                <a16:creationId xmlns:a16="http://schemas.microsoft.com/office/drawing/2014/main" id="{EFD23B5A-CD61-45D7-932E-ACEEC4901C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43" t="12625" r="28662" b="1168"/>
          <a:stretch>
            <a:fillRect/>
          </a:stretch>
        </p:blipFill>
        <p:spPr>
          <a:xfrm rot="16200000">
            <a:off x="2667001" y="-2688582"/>
            <a:ext cx="6858001" cy="12192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16326" t="18182"/>
          <a:stretch>
            <a:fillRect/>
          </a:stretch>
        </p:blipFill>
        <p:spPr>
          <a:xfrm>
            <a:off x="-1" y="0"/>
            <a:ext cx="1249681" cy="989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l="16326" t="18182"/>
          <a:stretch>
            <a:fillRect/>
          </a:stretch>
        </p:blipFill>
        <p:spPr>
          <a:xfrm flipH="1" flipV="1">
            <a:off x="10942319" y="5868980"/>
            <a:ext cx="1249681" cy="9890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090400" y="313437"/>
            <a:ext cx="101600" cy="338116"/>
          </a:xfrm>
          <a:prstGeom prst="rect">
            <a:avLst/>
          </a:prstGeom>
          <a:solidFill>
            <a:srgbClr val="FFD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F71323-B4C0-4EBB-BF37-A6EFB683A8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781" y="279320"/>
            <a:ext cx="406349" cy="406349"/>
          </a:xfrm>
          <a:prstGeom prst="rect">
            <a:avLst/>
          </a:prstGeom>
          <a:effectLst>
            <a:outerShdw blurRad="50800" dist="38100" dir="5400000" algn="t" rotWithShape="0">
              <a:schemeClr val="accent5"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DB135-E2DA-4B6F-B637-2B2C45A4D784}" type="datetimeFigureOut">
              <a:rPr lang="zh-CN" altLang="en-US"/>
              <a:t>2024-04-18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969C7-E08B-4B51-A256-B7456813717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3" r:id="rId2"/>
    <p:sldLayoutId id="2147483650" r:id="rId3"/>
    <p:sldLayoutId id="2147483659" r:id="rId4"/>
    <p:sldLayoutId id="2147483657" r:id="rId5"/>
    <p:sldLayoutId id="2147483655" r:id="rId6"/>
    <p:sldLayoutId id="2147483651" r:id="rId7"/>
    <p:sldLayoutId id="2147483649" r:id="rId8"/>
    <p:sldLayoutId id="2147483660" r:id="rId9"/>
    <p:sldLayoutId id="2147483658" r:id="rId10"/>
    <p:sldLayoutId id="2147483656" r:id="rId11"/>
    <p:sldLayoutId id="214748365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1.xml"/><Relationship Id="rId7" Type="http://schemas.openxmlformats.org/officeDocument/2006/relationships/image" Target="../media/image1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5.xml"/><Relationship Id="rId7" Type="http://schemas.openxmlformats.org/officeDocument/2006/relationships/image" Target="../media/image1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6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19.xml"/><Relationship Id="rId7" Type="http://schemas.openxmlformats.org/officeDocument/2006/relationships/image" Target="../media/image1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3.xml"/><Relationship Id="rId7" Type="http://schemas.openxmlformats.org/officeDocument/2006/relationships/image" Target="../media/image2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7.xml"/><Relationship Id="rId7" Type="http://schemas.openxmlformats.org/officeDocument/2006/relationships/image" Target="../media/image2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482139"/>
            <a:ext cx="12192000" cy="7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altLang="zh-CN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  <a:cs typeface="+mn-ea"/>
                <a:sym typeface="+mn-lt"/>
              </a:rPr>
              <a:t>WPF </a:t>
            </a:r>
            <a:r>
              <a:rPr lang="zh-CN" alt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  <a:cs typeface="+mn-ea"/>
                <a:sym typeface="+mn-lt"/>
              </a:rPr>
              <a:t>上位机 工业互联</a:t>
            </a:r>
            <a:r>
              <a:rPr lang="en-US" altLang="zh-CN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  <a:cs typeface="+mn-ea"/>
                <a:sym typeface="+mn-lt"/>
              </a:rPr>
              <a:t>VIP</a:t>
            </a:r>
            <a:r>
              <a:rPr lang="zh-CN" alt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  <a:cs typeface="+mn-ea"/>
                <a:sym typeface="+mn-lt"/>
              </a:rPr>
              <a:t>体验课</a:t>
            </a:r>
          </a:p>
        </p:txBody>
      </p:sp>
      <p:sp>
        <p:nvSpPr>
          <p:cNvPr id="10" name="TextBox 8"/>
          <p:cNvSpPr txBox="1"/>
          <p:nvPr/>
        </p:nvSpPr>
        <p:spPr>
          <a:xfrm>
            <a:off x="3592904" y="3657795"/>
            <a:ext cx="4288353" cy="628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开发进阶，蜕变架构，升职加薪，只争朝夕！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181486" y="3947297"/>
            <a:ext cx="1143678" cy="338555"/>
            <a:chOff x="10222822" y="4147193"/>
            <a:chExt cx="1143678" cy="338555"/>
          </a:xfrm>
        </p:grpSpPr>
        <p:sp>
          <p:nvSpPr>
            <p:cNvPr id="12" name="矩形: 圆角 11"/>
            <p:cNvSpPr/>
            <p:nvPr/>
          </p:nvSpPr>
          <p:spPr>
            <a:xfrm>
              <a:off x="10222822" y="4149658"/>
              <a:ext cx="1143678" cy="336090"/>
            </a:xfrm>
            <a:prstGeom prst="roundRect">
              <a:avLst/>
            </a:prstGeom>
            <a:solidFill>
              <a:srgbClr val="FFD1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327468" y="4147193"/>
              <a:ext cx="9551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/>
                <a:t>Jovan</a:t>
              </a:r>
              <a:endParaRPr lang="zh-CN" altLang="en-US" sz="1600" b="1" dirty="0"/>
            </a:p>
          </p:txBody>
        </p:sp>
      </p:grpSp>
      <p:pic>
        <p:nvPicPr>
          <p:cNvPr id="14" name="图片 13" descr="logo">
            <a:extLst>
              <a:ext uri="{FF2B5EF4-FFF2-40B4-BE49-F238E27FC236}">
                <a16:creationId xmlns:a16="http://schemas.microsoft.com/office/drawing/2014/main" id="{48C30281-FBEB-4A13-9BAA-661C613A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111" y="552539"/>
            <a:ext cx="1722647" cy="481963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9AB1E574-0E53-4159-9EF0-5ECBF16BDDBF}"/>
              </a:ext>
            </a:extLst>
          </p:cNvPr>
          <p:cNvSpPr txBox="1"/>
          <p:nvPr/>
        </p:nvSpPr>
        <p:spPr>
          <a:xfrm>
            <a:off x="718962" y="1682437"/>
            <a:ext cx="3113353" cy="628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朝夕教育年度优质课程推介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】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1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D7B0A6-FD1E-4B63-A0EC-75BABCE7C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366" y="1326483"/>
            <a:ext cx="5117575" cy="2558788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C9F7F9-D49A-45ED-8D42-1E4B0D70AB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720" y="1204279"/>
            <a:ext cx="4594311" cy="2552394"/>
          </a:xfrm>
          <a:prstGeom prst="roundRect">
            <a:avLst>
              <a:gd name="adj" fmla="val 33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自动化监控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框架，实现生产动画场景与静态组态监控，记录主要生产数据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02A814-3BFC-45E1-82B8-701F69B89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6028" y="1514705"/>
            <a:ext cx="4594311" cy="2552394"/>
          </a:xfrm>
          <a:prstGeom prst="roundRect">
            <a:avLst>
              <a:gd name="adj" fmla="val 33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生产数据看板</a:t>
            </a: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框架，实现数字工厂应用     生产数据看板功能开发实战</a:t>
            </a:r>
          </a:p>
        </p:txBody>
      </p:sp>
    </p:spTree>
    <p:extLst>
      <p:ext uri="{BB962C8B-B14F-4D97-AF65-F5344CB8AC3E}">
        <p14:creationId xmlns:p14="http://schemas.microsoft.com/office/powerpoint/2010/main" val="389568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DFDDC6B-9C28-49C7-8FF1-CAD516A65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374" y="1184151"/>
            <a:ext cx="4628928" cy="2700208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589454-605F-4B25-A245-076E0B280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05" y="1184151"/>
            <a:ext cx="5015957" cy="2700900"/>
          </a:xfrm>
          <a:prstGeom prst="roundRect">
            <a:avLst>
              <a:gd name="adj" fmla="val 33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生产设备监控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功能，全方位呈现设备零部件运行状态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数字孪生应用</a:t>
            </a: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功能，实现厂区场景模拟与各类数据的汇总呈现</a:t>
            </a:r>
          </a:p>
        </p:txBody>
      </p:sp>
    </p:spTree>
    <p:extLst>
      <p:ext uri="{BB962C8B-B14F-4D97-AF65-F5344CB8AC3E}">
        <p14:creationId xmlns:p14="http://schemas.microsoft.com/office/powerpoint/2010/main" val="181268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A0363EA-C577-47DD-85EB-86C3F6D2B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350" y="1103812"/>
            <a:ext cx="4699632" cy="2530571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7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F06140-3EC2-44E9-AFDA-B71FCC2D7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720" y="1103812"/>
            <a:ext cx="4633589" cy="2316795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B5EB7D-F965-48E0-9F90-AA9E7D53452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97231" y="1649864"/>
            <a:ext cx="4633589" cy="2316795"/>
          </a:xfrm>
          <a:custGeom>
            <a:avLst/>
            <a:gdLst>
              <a:gd name="connsiteX0" fmla="*/ 103486 w 5519269"/>
              <a:gd name="connsiteY0" fmla="*/ 0 h 2759635"/>
              <a:gd name="connsiteX1" fmla="*/ 5415783 w 5519269"/>
              <a:gd name="connsiteY1" fmla="*/ 0 h 2759635"/>
              <a:gd name="connsiteX2" fmla="*/ 5519269 w 5519269"/>
              <a:gd name="connsiteY2" fmla="*/ 103486 h 2759635"/>
              <a:gd name="connsiteX3" fmla="*/ 5519269 w 5519269"/>
              <a:gd name="connsiteY3" fmla="*/ 2656149 h 2759635"/>
              <a:gd name="connsiteX4" fmla="*/ 5415783 w 5519269"/>
              <a:gd name="connsiteY4" fmla="*/ 2759635 h 2759635"/>
              <a:gd name="connsiteX5" fmla="*/ 103486 w 5519269"/>
              <a:gd name="connsiteY5" fmla="*/ 2759635 h 2759635"/>
              <a:gd name="connsiteX6" fmla="*/ 0 w 5519269"/>
              <a:gd name="connsiteY6" fmla="*/ 2656149 h 2759635"/>
              <a:gd name="connsiteX7" fmla="*/ 0 w 5519269"/>
              <a:gd name="connsiteY7" fmla="*/ 103486 h 2759635"/>
              <a:gd name="connsiteX8" fmla="*/ 103486 w 5519269"/>
              <a:gd name="connsiteY8" fmla="*/ 0 h 275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9269" h="2759635">
                <a:moveTo>
                  <a:pt x="103486" y="0"/>
                </a:moveTo>
                <a:lnTo>
                  <a:pt x="5415783" y="0"/>
                </a:lnTo>
                <a:cubicBezTo>
                  <a:pt x="5472937" y="0"/>
                  <a:pt x="5519269" y="46332"/>
                  <a:pt x="5519269" y="103486"/>
                </a:cubicBezTo>
                <a:lnTo>
                  <a:pt x="5519269" y="2656149"/>
                </a:lnTo>
                <a:cubicBezTo>
                  <a:pt x="5519269" y="2713303"/>
                  <a:pt x="5472937" y="2759635"/>
                  <a:pt x="5415783" y="2759635"/>
                </a:cubicBezTo>
                <a:lnTo>
                  <a:pt x="103486" y="2759635"/>
                </a:lnTo>
                <a:cubicBezTo>
                  <a:pt x="46332" y="2759635"/>
                  <a:pt x="0" y="2713303"/>
                  <a:pt x="0" y="2656149"/>
                </a:cubicBezTo>
                <a:lnTo>
                  <a:pt x="0" y="103486"/>
                </a:lnTo>
                <a:cubicBezTo>
                  <a:pt x="0" y="46332"/>
                  <a:pt x="46332" y="0"/>
                  <a:pt x="103486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框架，结合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Bing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地图数据，实现远程数据生产数据收集与呈现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HMI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框架的触控应用开发实战，实现主要数据与设备状态的呈现</a:t>
            </a:r>
          </a:p>
        </p:txBody>
      </p:sp>
    </p:spTree>
    <p:extLst>
      <p:ext uri="{BB962C8B-B14F-4D97-AF65-F5344CB8AC3E}">
        <p14:creationId xmlns:p14="http://schemas.microsoft.com/office/powerpoint/2010/main" val="96956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5FB8D8D-CBF9-44BB-9876-0E506C5FB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825" y="1058666"/>
            <a:ext cx="4386964" cy="2606118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6D900C-3354-41F1-BB15-4CB66C28BE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76" y="922854"/>
            <a:ext cx="4199156" cy="2877742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监控应用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Avalonia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框架，结合基于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Deepin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/Ubuntu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系统的生产设备监控与核心控制逻辑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音乐播放器</a:t>
            </a: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框架，结合爬虫技术，获取在线音乐列表，实现动态播放</a:t>
            </a:r>
          </a:p>
        </p:txBody>
      </p:sp>
    </p:spTree>
    <p:extLst>
      <p:ext uri="{BB962C8B-B14F-4D97-AF65-F5344CB8AC3E}">
        <p14:creationId xmlns:p14="http://schemas.microsoft.com/office/powerpoint/2010/main" val="9055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BE81ACC-9368-43BA-9863-53F9878191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57" y="1204566"/>
            <a:ext cx="4689494" cy="2547444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FC4E68-EB3A-4F4A-BAC8-AD6980BAE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2549" y="1203672"/>
            <a:ext cx="4311060" cy="2547444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生产设备监控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框架，实现生产设备监控，处理主要设备状态呈现与核心控制逻辑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换热站组态监控</a:t>
            </a: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541844" y="5066029"/>
            <a:ext cx="3506406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框架，通过自封装工控组件，实现生产场景的静态模拟，对接监控过程</a:t>
            </a:r>
          </a:p>
        </p:txBody>
      </p:sp>
    </p:spTree>
    <p:extLst>
      <p:ext uri="{BB962C8B-B14F-4D97-AF65-F5344CB8AC3E}">
        <p14:creationId xmlns:p14="http://schemas.microsoft.com/office/powerpoint/2010/main" val="217005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7118BB-CAE7-4F33-8C6B-303B7AC0D9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83" y="1025695"/>
            <a:ext cx="4772979" cy="2753642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" name="PA_文本框 53"/>
          <p:cNvSpPr txBox="1"/>
          <p:nvPr>
            <p:custDataLst>
              <p:tags r:id="rId1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数字化通信平台</a:t>
            </a:r>
          </a:p>
        </p:txBody>
      </p:sp>
      <p:sp>
        <p:nvSpPr>
          <p:cNvPr id="78" name="PA_文本框 54"/>
          <p:cNvSpPr txBox="1"/>
          <p:nvPr>
            <p:custDataLst>
              <p:tags r:id="rId2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框架，实现动态组态过程，完成相关组件封装以及通信过程的动态配置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85815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VIP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5" name="PA_文本框 15"/>
          <p:cNvSpPr txBox="1"/>
          <p:nvPr>
            <p:custDataLst>
              <p:tags r:id="rId3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停车场管理系统</a:t>
            </a:r>
          </a:p>
        </p:txBody>
      </p:sp>
      <p:sp>
        <p:nvSpPr>
          <p:cNvPr id="46" name="PA_文本框 16"/>
          <p:cNvSpPr txBox="1"/>
          <p:nvPr>
            <p:custDataLst>
              <p:tags r:id="rId4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MVVM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Prism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框架，开发停车场管理应用实战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D11C76-DF84-4227-9700-49028F2254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994" y="1028134"/>
            <a:ext cx="4814605" cy="2751203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606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5" grpId="0"/>
          <p:bldP spid="4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17385" y="2557585"/>
            <a:ext cx="6306016" cy="78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5000"/>
              </a:lnSpc>
            </a:pPr>
            <a:r>
              <a:rPr lang="zh-CN" altLang="en-US" sz="6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  <a:cs typeface="+mn-ea"/>
                <a:sym typeface="+mn-lt"/>
              </a:rPr>
              <a:t>谢谢观看 </a:t>
            </a:r>
          </a:p>
        </p:txBody>
      </p:sp>
      <p:sp>
        <p:nvSpPr>
          <p:cNvPr id="10" name="TextBox 8"/>
          <p:cNvSpPr txBox="1"/>
          <p:nvPr/>
        </p:nvSpPr>
        <p:spPr>
          <a:xfrm>
            <a:off x="3592904" y="3724470"/>
            <a:ext cx="4288353" cy="628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开发进阶，蜕变架构，升职加薪，只争朝夕！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181486" y="4013972"/>
            <a:ext cx="1143678" cy="338555"/>
            <a:chOff x="10222822" y="4147193"/>
            <a:chExt cx="1143678" cy="338555"/>
          </a:xfrm>
        </p:grpSpPr>
        <p:sp>
          <p:nvSpPr>
            <p:cNvPr id="12" name="矩形: 圆角 11"/>
            <p:cNvSpPr/>
            <p:nvPr/>
          </p:nvSpPr>
          <p:spPr>
            <a:xfrm>
              <a:off x="10222822" y="4149658"/>
              <a:ext cx="1143678" cy="336090"/>
            </a:xfrm>
            <a:prstGeom prst="roundRect">
              <a:avLst/>
            </a:prstGeom>
            <a:solidFill>
              <a:srgbClr val="FFD1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327468" y="4147193"/>
              <a:ext cx="925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ea typeface="Adobe Gothic Std B" panose="020B0800000000000000" pitchFamily="34" charset="-128"/>
                </a:rPr>
                <a:t>Jovan</a:t>
              </a:r>
              <a:endParaRPr lang="zh-CN" altLang="en-US" sz="1600" b="1" dirty="0"/>
            </a:p>
          </p:txBody>
        </p:sp>
      </p:grpSp>
      <p:pic>
        <p:nvPicPr>
          <p:cNvPr id="14" name="图片 13" descr="logo">
            <a:extLst>
              <a:ext uri="{FF2B5EF4-FFF2-40B4-BE49-F238E27FC236}">
                <a16:creationId xmlns:a16="http://schemas.microsoft.com/office/drawing/2014/main" id="{4D62CDE3-1101-40DF-8016-F555C895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111" y="552539"/>
            <a:ext cx="1722647" cy="481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BF78B4-0976-48AC-8635-5A8DD3910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4" y="330906"/>
            <a:ext cx="616550" cy="616550"/>
          </a:xfrm>
          <a:prstGeom prst="rect">
            <a:avLst/>
          </a:prstGeom>
          <a:effectLst>
            <a:outerShdw blurRad="50800" dist="38100" dir="5400000" algn="t" rotWithShape="0">
              <a:schemeClr val="accent6">
                <a:alpha val="40000"/>
              </a:schemeClr>
            </a:outerShdw>
          </a:effectLst>
        </p:spPr>
      </p:pic>
      <p:sp>
        <p:nvSpPr>
          <p:cNvPr id="28" name="矩形 27"/>
          <p:cNvSpPr/>
          <p:nvPr/>
        </p:nvSpPr>
        <p:spPr>
          <a:xfrm>
            <a:off x="1548830" y="470451"/>
            <a:ext cx="101600" cy="338116"/>
          </a:xfrm>
          <a:prstGeom prst="rect">
            <a:avLst/>
          </a:prstGeom>
          <a:solidFill>
            <a:srgbClr val="FFD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E75A7B-63ED-49B5-AF3C-76FA497FB750}"/>
              </a:ext>
            </a:extLst>
          </p:cNvPr>
          <p:cNvSpPr/>
          <p:nvPr/>
        </p:nvSpPr>
        <p:spPr>
          <a:xfrm>
            <a:off x="4174244" y="1185724"/>
            <a:ext cx="5739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体验版常规体"/>
                <a:ea typeface="微软雅黑 Light" panose="020B0502040204020203" pitchFamily="34" charset="-122"/>
              </a:rPr>
              <a:t>分享主题：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体验版常规体"/>
                <a:ea typeface="微软雅黑 Light" panose="020B0502040204020203" pitchFamily="34" charset="-122"/>
              </a:rPr>
              <a:t>.NET8.0 + OPCUA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体验版常规体"/>
                <a:ea typeface="微软雅黑 Light" panose="020B0502040204020203" pitchFamily="34" charset="-122"/>
              </a:rPr>
              <a:t>服务器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体验版常规体"/>
                <a:ea typeface="微软雅黑 Light" panose="020B0502040204020203" pitchFamily="34" charset="-122"/>
              </a:rPr>
              <a:t>+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体验版常规体"/>
                <a:ea typeface="微软雅黑 Light" panose="020B0502040204020203" pitchFamily="34" charset="-122"/>
              </a:rPr>
              <a:t>协议通信整合方案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3B8FD9-563C-4A3D-98F2-D0E3BA5EE9C8}"/>
              </a:ext>
            </a:extLst>
          </p:cNvPr>
          <p:cNvSpPr txBox="1"/>
          <p:nvPr/>
        </p:nvSpPr>
        <p:spPr>
          <a:xfrm>
            <a:off x="4174244" y="5943078"/>
            <a:ext cx="4185761" cy="89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需要课程资料与相关课程源码的，可以找微信扫码免费领取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微信：</a:t>
            </a: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zhaoxi9668</a:t>
            </a: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QQ</a:t>
            </a: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211 238 347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ABAC3C-E4A6-4546-BD6C-8D2234941922}"/>
              </a:ext>
            </a:extLst>
          </p:cNvPr>
          <p:cNvSpPr/>
          <p:nvPr/>
        </p:nvSpPr>
        <p:spPr>
          <a:xfrm>
            <a:off x="4174244" y="1733541"/>
            <a:ext cx="752325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打卡工业上位机应用</a:t>
            </a:r>
            <a:r>
              <a:rPr lang="en-US" altLang="zh-CN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OPCUA</a:t>
            </a: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标准多协议整合通信方案，实现</a:t>
            </a:r>
            <a:r>
              <a:rPr lang="en-US" altLang="zh-CN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</a:t>
            </a: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OPCUA</a:t>
            </a: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服务器通信管理应用的设计，落地基于</a:t>
            </a:r>
            <a:r>
              <a:rPr lang="en-US" altLang="zh-CN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OPCUA</a:t>
            </a: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服务端逻辑，灵活应对工业控制开发需求。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1BDD16-45A2-44F8-BCD3-FE5230D4C0FD}"/>
              </a:ext>
            </a:extLst>
          </p:cNvPr>
          <p:cNvSpPr/>
          <p:nvPr/>
        </p:nvSpPr>
        <p:spPr>
          <a:xfrm>
            <a:off x="3901238" y="2659717"/>
            <a:ext cx="7467600" cy="335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>
              <a:lnSpc>
                <a:spcPct val="150000"/>
              </a:lnSpc>
            </a:pP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、通信与动态配置的需求 √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标准与</a:t>
            </a: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 UA 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en-US" altLang="zh-CN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、通信数据结构 √</a:t>
            </a:r>
            <a:endParaRPr lang="en-US" altLang="zh-CN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 UA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服务器基本实现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en-US" altLang="zh-CN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、配合通信数据的服务节点刷新</a:t>
            </a:r>
            <a:endParaRPr lang="en-US" altLang="zh-CN" sz="13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zh-CN" altLang="en-US" sz="1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r>
              <a:rPr lang="en-US" altLang="zh-CN" sz="1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13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开始！先听听歌，调整好自己的听课环境！</a:t>
            </a:r>
            <a:endParaRPr lang="en-US" altLang="zh-CN" sz="13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endParaRPr lang="en-US" altLang="zh-CN" sz="13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进直播间小伙伴点点关注、点点赞！</a:t>
            </a:r>
            <a:endParaRPr lang="en-US" altLang="zh-CN" sz="13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没进红包群的小伙伴，赶紧联系助教老师进群，直播全程不定时红包抽奖喔！</a:t>
            </a:r>
            <a:endParaRPr lang="en-US" altLang="zh-CN" sz="13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8288">
              <a:lnSpc>
                <a:spcPct val="150000"/>
              </a:lnSpc>
            </a:pP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开始上课</a:t>
            </a:r>
            <a:r>
              <a:rPr lang="en-US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~~~</a:t>
            </a: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这会能清晰听到我说话   并且看到分享桌面   刷</a:t>
            </a:r>
            <a:r>
              <a:rPr lang="en-US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5BBCA9B1-347B-4AFD-8B2E-8AA0903CD00C}"/>
              </a:ext>
            </a:extLst>
          </p:cNvPr>
          <p:cNvSpPr txBox="1"/>
          <p:nvPr/>
        </p:nvSpPr>
        <p:spPr>
          <a:xfrm>
            <a:off x="2025866" y="257734"/>
            <a:ext cx="9260759" cy="634020"/>
          </a:xfrm>
          <a:prstGeom prst="rect">
            <a:avLst/>
          </a:prstGeom>
          <a:noFill/>
          <a:effectLst/>
        </p:spPr>
        <p:txBody>
          <a:bodyPr wrap="square" lIns="0" tIns="0" r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zh-CN" altLang="en-US" sz="2400" dirty="0">
                <a:ln w="0" cap="rnd" cmpd="dbl">
                  <a:noFill/>
                </a:ln>
                <a:solidFill>
                  <a:schemeClr val="accent2"/>
                </a:solidFill>
                <a:effectLst>
                  <a:outerShdw blurRad="50800" algn="ctr" rotWithShape="0">
                    <a:prstClr val="black"/>
                  </a:outerShdw>
                </a:effectLst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欢迎参加  </a:t>
            </a:r>
            <a:r>
              <a:rPr lang="zh-CN" altLang="en-US" sz="2400" dirty="0">
                <a:ln w="0" cap="rnd" cmpd="sng">
                  <a:noFill/>
                </a:ln>
                <a:solidFill>
                  <a:schemeClr val="accent2"/>
                </a:solidFill>
                <a:effectLst/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朝夕物联网学院  </a:t>
            </a:r>
            <a:r>
              <a:rPr lang="en-US" altLang="zh-CN" sz="2400" dirty="0">
                <a:ln w="0" cap="rnd" cmpd="sng">
                  <a:noFill/>
                </a:ln>
                <a:solidFill>
                  <a:schemeClr val="accent2"/>
                </a:solidFill>
                <a:effectLst/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400" dirty="0">
                <a:ln w="0" cap="rnd" cmpd="sng">
                  <a:noFill/>
                </a:ln>
                <a:solidFill>
                  <a:schemeClr val="accent2"/>
                </a:solidFill>
                <a:effectLst/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上位机工业互联</a:t>
            </a:r>
            <a:r>
              <a:rPr lang="en-US" altLang="zh-CN" sz="2400" dirty="0">
                <a:ln w="0" cap="rnd" cmpd="sng">
                  <a:noFill/>
                </a:ln>
                <a:solidFill>
                  <a:schemeClr val="accent2"/>
                </a:solidFill>
                <a:effectLst/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VIP</a:t>
            </a:r>
            <a:r>
              <a:rPr lang="zh-CN" altLang="en-US" sz="2400" dirty="0">
                <a:ln w="0" cap="rnd" cmpd="sng">
                  <a:noFill/>
                </a:ln>
                <a:solidFill>
                  <a:schemeClr val="accent2"/>
                </a:solidFill>
                <a:effectLst/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体验课</a:t>
            </a:r>
            <a:endParaRPr lang="en-US" altLang="zh-CN" sz="1000" dirty="0">
              <a:ln w="0" cap="rnd" cmpd="sng">
                <a:noFill/>
              </a:ln>
              <a:solidFill>
                <a:schemeClr val="accent2"/>
              </a:solidFill>
              <a:effectLst/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C472C5-6D6C-4C85-A5A9-794534A4A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196" y="281151"/>
            <a:ext cx="1355306" cy="1332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D0531CB1-4E7B-4447-B325-FEAD9871146F}"/>
              </a:ext>
            </a:extLst>
          </p:cNvPr>
          <p:cNvSpPr txBox="1"/>
          <p:nvPr/>
        </p:nvSpPr>
        <p:spPr>
          <a:xfrm>
            <a:off x="1461693" y="1081290"/>
            <a:ext cx="10242627" cy="2317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通信与动态配置的需求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C#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上位机应用中的通信需求：可复用性、可维护性、扩展性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应用重复利用的需求：配置、协议固定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LabView    WinCC   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组态王        工控组件拼装    配置通信       核心：通信配置逻辑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主要解决方案：自定义、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37843" y="169862"/>
            <a:ext cx="9333927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01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</a:p>
        </p:txBody>
      </p:sp>
      <p:sp>
        <p:nvSpPr>
          <p:cNvPr id="52" name="Freeform: Shape 2">
            <a:extLst>
              <a:ext uri="{FF2B5EF4-FFF2-40B4-BE49-F238E27FC236}">
                <a16:creationId xmlns:a16="http://schemas.microsoft.com/office/drawing/2014/main" id="{D8B6CF46-BFB6-486D-B32A-22EEDB56595D}"/>
              </a:ext>
            </a:extLst>
          </p:cNvPr>
          <p:cNvSpPr/>
          <p:nvPr/>
        </p:nvSpPr>
        <p:spPr>
          <a:xfrm>
            <a:off x="1052646" y="1121670"/>
            <a:ext cx="294748" cy="28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22364B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D0531CB1-4E7B-4447-B325-FEAD9871146F}"/>
              </a:ext>
            </a:extLst>
          </p:cNvPr>
          <p:cNvSpPr txBox="1"/>
          <p:nvPr/>
        </p:nvSpPr>
        <p:spPr>
          <a:xfrm>
            <a:off x="1461693" y="1081290"/>
            <a:ext cx="10242627" cy="3287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 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 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OPCUA</a:t>
            </a: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- 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(OLE for Process Control)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是一种通信协议，最初由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Microsoft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开发用于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平台的工业自动化系统。它的目的是实现不同厂商生产的设备、控制器和软件之间的互操作性。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使用了微软的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 (Component Object Model)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技术，使得工业设备和控制系统可以通过标准接口进行通信。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- 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 UA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(OPC Unified Architecture)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的下一代标准，它是一种独立于平台的、跨平台的通信协议，不再依赖于微软的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技术。相比于传统的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 UA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具有更强大的功能和更广泛的应用范围。它支持多种传输协议（如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TCP/IP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AMQP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等），提供了更高的安全性、可靠性和灵活性。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 UA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还支持面向对象的通信模型，使得数据可以以更加结构化的方式进行交换，同时支持跨平台、跨语言的通信。</a:t>
            </a: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637844" y="169862"/>
            <a:ext cx="9930694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02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</a:p>
        </p:txBody>
      </p:sp>
      <p:sp>
        <p:nvSpPr>
          <p:cNvPr id="52" name="Freeform: Shape 2">
            <a:extLst>
              <a:ext uri="{FF2B5EF4-FFF2-40B4-BE49-F238E27FC236}">
                <a16:creationId xmlns:a16="http://schemas.microsoft.com/office/drawing/2014/main" id="{D8B6CF46-BFB6-486D-B32A-22EEDB56595D}"/>
              </a:ext>
            </a:extLst>
          </p:cNvPr>
          <p:cNvSpPr/>
          <p:nvPr/>
        </p:nvSpPr>
        <p:spPr>
          <a:xfrm>
            <a:off x="1052646" y="1151814"/>
            <a:ext cx="294748" cy="28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22364B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4B10DE-1985-44EA-83EB-E248A1D7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53" y="4312743"/>
            <a:ext cx="3425390" cy="22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8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D0531CB1-4E7B-4447-B325-FEAD9871146F}"/>
              </a:ext>
            </a:extLst>
          </p:cNvPr>
          <p:cNvSpPr txBox="1"/>
          <p:nvPr/>
        </p:nvSpPr>
        <p:spPr>
          <a:xfrm>
            <a:off x="1461693" y="1081290"/>
            <a:ext cx="10242627" cy="70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UA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与通信数据结构的关系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结合商用服务器了解程序结构与数据关系：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KepServer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637844" y="169862"/>
            <a:ext cx="9930694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03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</a:p>
        </p:txBody>
      </p:sp>
      <p:sp>
        <p:nvSpPr>
          <p:cNvPr id="52" name="Freeform: Shape 2">
            <a:extLst>
              <a:ext uri="{FF2B5EF4-FFF2-40B4-BE49-F238E27FC236}">
                <a16:creationId xmlns:a16="http://schemas.microsoft.com/office/drawing/2014/main" id="{D8B6CF46-BFB6-486D-B32A-22EEDB56595D}"/>
              </a:ext>
            </a:extLst>
          </p:cNvPr>
          <p:cNvSpPr/>
          <p:nvPr/>
        </p:nvSpPr>
        <p:spPr>
          <a:xfrm>
            <a:off x="1052646" y="1151814"/>
            <a:ext cx="294748" cy="28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22364B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1D84C5-0897-472E-AA66-B193AD713317}"/>
              </a:ext>
            </a:extLst>
          </p:cNvPr>
          <p:cNvSpPr/>
          <p:nvPr/>
        </p:nvSpPr>
        <p:spPr>
          <a:xfrm>
            <a:off x="2964580" y="2646689"/>
            <a:ext cx="1280160" cy="33495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370C5B-9327-4F78-B5EC-510DCCAE3035}"/>
              </a:ext>
            </a:extLst>
          </p:cNvPr>
          <p:cNvSpPr/>
          <p:nvPr/>
        </p:nvSpPr>
        <p:spPr>
          <a:xfrm>
            <a:off x="3148748" y="2791069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2"/>
                </a:solidFill>
              </a:rPr>
              <a:t>上位机</a:t>
            </a:r>
            <a:r>
              <a:rPr lang="en-US" altLang="zh-CN" sz="1200" dirty="0">
                <a:solidFill>
                  <a:schemeClr val="tx2"/>
                </a:solidFill>
              </a:rPr>
              <a:t>A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5F394B-66DA-4BC3-9EF1-0151B46A2AD5}"/>
              </a:ext>
            </a:extLst>
          </p:cNvPr>
          <p:cNvSpPr/>
          <p:nvPr/>
        </p:nvSpPr>
        <p:spPr>
          <a:xfrm>
            <a:off x="3148748" y="3216986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2"/>
                </a:solidFill>
              </a:rPr>
              <a:t>上位机</a:t>
            </a:r>
            <a:r>
              <a:rPr lang="en-US" altLang="zh-CN" sz="1200" dirty="0">
                <a:solidFill>
                  <a:schemeClr val="tx2"/>
                </a:solidFill>
              </a:rPr>
              <a:t>B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D86DE8-8FA2-445B-8112-97E92AC56D75}"/>
              </a:ext>
            </a:extLst>
          </p:cNvPr>
          <p:cNvSpPr/>
          <p:nvPr/>
        </p:nvSpPr>
        <p:spPr>
          <a:xfrm>
            <a:off x="3148748" y="3642903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……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AAB51D-6C63-4BC8-9C80-212CA6A3EA33}"/>
              </a:ext>
            </a:extLst>
          </p:cNvPr>
          <p:cNvSpPr/>
          <p:nvPr/>
        </p:nvSpPr>
        <p:spPr>
          <a:xfrm>
            <a:off x="3148748" y="4068820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MES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39C4C1-3FE2-49CB-82EF-A51896ABB01E}"/>
              </a:ext>
            </a:extLst>
          </p:cNvPr>
          <p:cNvSpPr/>
          <p:nvPr/>
        </p:nvSpPr>
        <p:spPr>
          <a:xfrm>
            <a:off x="3148748" y="4494737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WCS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CCD9A85-9B2F-4097-B5F6-819A5E247905}"/>
              </a:ext>
            </a:extLst>
          </p:cNvPr>
          <p:cNvSpPr/>
          <p:nvPr/>
        </p:nvSpPr>
        <p:spPr>
          <a:xfrm>
            <a:off x="3148748" y="4920654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ERP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E6A694-C44B-4176-ABEB-C0CCCC201FD5}"/>
              </a:ext>
            </a:extLst>
          </p:cNvPr>
          <p:cNvSpPr/>
          <p:nvPr/>
        </p:nvSpPr>
        <p:spPr>
          <a:xfrm>
            <a:off x="3148748" y="5346571"/>
            <a:ext cx="970864" cy="308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……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159AA7-AB63-4D16-A86A-001EE04B8479}"/>
              </a:ext>
            </a:extLst>
          </p:cNvPr>
          <p:cNvSpPr/>
          <p:nvPr/>
        </p:nvSpPr>
        <p:spPr>
          <a:xfrm>
            <a:off x="5547363" y="3996630"/>
            <a:ext cx="1280160" cy="452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2"/>
                </a:solidFill>
              </a:rPr>
              <a:t>OPC UA</a:t>
            </a:r>
          </a:p>
          <a:p>
            <a:pPr algn="ctr"/>
            <a:r>
              <a:rPr lang="zh-CN" altLang="en-US" sz="1200" dirty="0">
                <a:solidFill>
                  <a:schemeClr val="tx2"/>
                </a:solidFill>
              </a:rPr>
              <a:t>服务器程序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1B699D-0138-4956-8DEA-DBF09539DE48}"/>
              </a:ext>
            </a:extLst>
          </p:cNvPr>
          <p:cNvSpPr/>
          <p:nvPr/>
        </p:nvSpPr>
        <p:spPr>
          <a:xfrm>
            <a:off x="7626420" y="3996630"/>
            <a:ext cx="1280160" cy="452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2"/>
                </a:solidFill>
              </a:rPr>
              <a:t>通信数据</a:t>
            </a:r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D5A80FAB-3690-4019-BD32-6A89116D63B7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4119612" y="2945073"/>
            <a:ext cx="1427751" cy="1277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DCC552EE-3405-447E-BF61-FD243935EDFA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>
            <a:off x="4119612" y="3370990"/>
            <a:ext cx="1427751" cy="851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20241195-4308-4875-9CBE-48648EF15852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4119612" y="3796907"/>
            <a:ext cx="1427751" cy="4259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36702D3-3548-4338-9A4C-84F55D910BF6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119612" y="4222824"/>
            <a:ext cx="1427751" cy="4259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E7D17049-9EBE-4A90-9DE3-90E09108C362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4119612" y="4222824"/>
            <a:ext cx="142775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03F21816-631D-4BCF-A146-A977395099D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4119612" y="4222824"/>
            <a:ext cx="1427751" cy="8518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718E9199-9AC5-4FE5-9977-60F6FBC9AD0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4119612" y="4222824"/>
            <a:ext cx="1427751" cy="1277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CF95749-5CB3-4B47-9CBB-991FC058C82C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6827523" y="4222824"/>
            <a:ext cx="798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标注: 线形(带强调线) 38">
            <a:extLst>
              <a:ext uri="{FF2B5EF4-FFF2-40B4-BE49-F238E27FC236}">
                <a16:creationId xmlns:a16="http://schemas.microsoft.com/office/drawing/2014/main" id="{1789CEB6-FC60-40AE-A6CF-DC09F4D4DD03}"/>
              </a:ext>
            </a:extLst>
          </p:cNvPr>
          <p:cNvSpPr/>
          <p:nvPr/>
        </p:nvSpPr>
        <p:spPr>
          <a:xfrm>
            <a:off x="6383160" y="3216986"/>
            <a:ext cx="1143795" cy="452382"/>
          </a:xfrm>
          <a:prstGeom prst="accentCallout1">
            <a:avLst>
              <a:gd name="adj1" fmla="val 50665"/>
              <a:gd name="adj2" fmla="val -2038"/>
              <a:gd name="adj3" fmla="val 185799"/>
              <a:gd name="adj4" fmla="val -2009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2"/>
                </a:solidFill>
              </a:rPr>
              <a:t>符合</a:t>
            </a:r>
            <a:r>
              <a:rPr lang="en-US" altLang="zh-CN" sz="1200" dirty="0">
                <a:solidFill>
                  <a:schemeClr val="tx2"/>
                </a:solidFill>
              </a:rPr>
              <a:t>OPC UA</a:t>
            </a:r>
            <a:r>
              <a:rPr lang="zh-CN" altLang="en-US" sz="1200" dirty="0">
                <a:solidFill>
                  <a:schemeClr val="tx2"/>
                </a:solidFill>
              </a:rPr>
              <a:t>标准</a:t>
            </a:r>
          </a:p>
        </p:txBody>
      </p:sp>
      <p:sp>
        <p:nvSpPr>
          <p:cNvPr id="43" name="标注: 线形(带强调线) 42">
            <a:extLst>
              <a:ext uri="{FF2B5EF4-FFF2-40B4-BE49-F238E27FC236}">
                <a16:creationId xmlns:a16="http://schemas.microsoft.com/office/drawing/2014/main" id="{09472264-F0A6-41B0-AE3E-65C9C678655F}"/>
              </a:ext>
            </a:extLst>
          </p:cNvPr>
          <p:cNvSpPr/>
          <p:nvPr/>
        </p:nvSpPr>
        <p:spPr>
          <a:xfrm>
            <a:off x="8266500" y="4802746"/>
            <a:ext cx="1243260" cy="543826"/>
          </a:xfrm>
          <a:prstGeom prst="accentCallout1">
            <a:avLst>
              <a:gd name="adj1" fmla="val 18750"/>
              <a:gd name="adj2" fmla="val -8333"/>
              <a:gd name="adj3" fmla="val -81998"/>
              <a:gd name="adj4" fmla="val -224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tx2"/>
                </a:solidFill>
              </a:rPr>
              <a:t>XML</a:t>
            </a:r>
            <a:r>
              <a:rPr lang="zh-CN" altLang="en-US" sz="1200" dirty="0">
                <a:solidFill>
                  <a:schemeClr val="tx2"/>
                </a:solidFill>
              </a:rPr>
              <a:t>数据文件</a:t>
            </a:r>
            <a:endParaRPr lang="en-US" altLang="zh-CN" sz="1200" dirty="0">
              <a:solidFill>
                <a:schemeClr val="tx2"/>
              </a:solidFill>
            </a:endParaRPr>
          </a:p>
          <a:p>
            <a:r>
              <a:rPr lang="en-US" altLang="zh-CN" sz="1200" dirty="0">
                <a:solidFill>
                  <a:schemeClr val="tx2"/>
                </a:solidFill>
              </a:rPr>
              <a:t>JSON</a:t>
            </a:r>
            <a:r>
              <a:rPr lang="zh-CN" altLang="en-US" sz="1200" dirty="0">
                <a:solidFill>
                  <a:schemeClr val="tx2"/>
                </a:solidFill>
              </a:rPr>
              <a:t>数据文件</a:t>
            </a:r>
            <a:endParaRPr lang="en-US" altLang="zh-CN" sz="1200" dirty="0">
              <a:solidFill>
                <a:schemeClr val="tx2"/>
              </a:solidFill>
            </a:endParaRPr>
          </a:p>
          <a:p>
            <a:r>
              <a:rPr lang="zh-CN" altLang="en-US" sz="1200" dirty="0">
                <a:solidFill>
                  <a:schemeClr val="tx2"/>
                </a:solidFill>
              </a:rPr>
              <a:t>各类数据库</a:t>
            </a:r>
          </a:p>
        </p:txBody>
      </p:sp>
    </p:spTree>
    <p:extLst>
      <p:ext uri="{BB962C8B-B14F-4D97-AF65-F5344CB8AC3E}">
        <p14:creationId xmlns:p14="http://schemas.microsoft.com/office/powerpoint/2010/main" val="25304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8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D0531CB1-4E7B-4447-B325-FEAD9871146F}"/>
              </a:ext>
            </a:extLst>
          </p:cNvPr>
          <p:cNvSpPr txBox="1"/>
          <p:nvPr/>
        </p:nvSpPr>
        <p:spPr>
          <a:xfrm>
            <a:off x="1461693" y="1081290"/>
            <a:ext cx="10242627" cy="4903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通信数据动态维护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基本通信过程：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ModbusTCP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  Port   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从站地址      地址     偏移  数据类型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ModbusRTU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：串口号、波特率、数据位。。。。从站地址。。。。。    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S7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Port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、机架号、插槽号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结构：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协议对象 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[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设备对象（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Port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、从站地址、串口号、波特率、数据位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</a:p>
          <a:p>
            <a:pPr marL="285750" indent="-285750">
              <a:buFontTx/>
              <a:buChar char="-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[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变量对象 （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400001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DB100.DBW0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D100  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名称、单位、类型、偏移量、系数）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37844" y="169862"/>
            <a:ext cx="9930694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04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</a:p>
        </p:txBody>
      </p:sp>
      <p:sp>
        <p:nvSpPr>
          <p:cNvPr id="52" name="Freeform: Shape 2">
            <a:extLst>
              <a:ext uri="{FF2B5EF4-FFF2-40B4-BE49-F238E27FC236}">
                <a16:creationId xmlns:a16="http://schemas.microsoft.com/office/drawing/2014/main" id="{D8B6CF46-BFB6-486D-B32A-22EEDB56595D}"/>
              </a:ext>
            </a:extLst>
          </p:cNvPr>
          <p:cNvSpPr/>
          <p:nvPr/>
        </p:nvSpPr>
        <p:spPr>
          <a:xfrm>
            <a:off x="1052646" y="1151814"/>
            <a:ext cx="294748" cy="28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22364B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F831AC-462D-4043-84BC-5B32A7CE8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224" y="1738227"/>
            <a:ext cx="4813944" cy="294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8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>
            <a:extLst>
              <a:ext uri="{FF2B5EF4-FFF2-40B4-BE49-F238E27FC236}">
                <a16:creationId xmlns:a16="http://schemas.microsoft.com/office/drawing/2014/main" id="{D0531CB1-4E7B-4447-B325-FEAD9871146F}"/>
              </a:ext>
            </a:extLst>
          </p:cNvPr>
          <p:cNvSpPr txBox="1"/>
          <p:nvPr/>
        </p:nvSpPr>
        <p:spPr>
          <a:xfrm>
            <a:off x="1461693" y="1081290"/>
            <a:ext cx="10242627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 UA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服务器实现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OPC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基金会提供的一个库：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OPCFoundation.NetStandard.Opc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开源：</a:t>
            </a:r>
            <a:r>
              <a:rPr lang="en-US" altLang="zh-CN" sz="14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Github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GPL            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成员注册  另外一个开源协议   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buSzPct val="200000"/>
            </a:pP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基本服务对象启动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buSzPct val="2000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监听节点添加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buSzPct val="200000"/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节点数据通信与刷新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637844" y="169862"/>
            <a:ext cx="9930694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05   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</a:p>
        </p:txBody>
      </p:sp>
      <p:sp>
        <p:nvSpPr>
          <p:cNvPr id="52" name="Freeform: Shape 2">
            <a:extLst>
              <a:ext uri="{FF2B5EF4-FFF2-40B4-BE49-F238E27FC236}">
                <a16:creationId xmlns:a16="http://schemas.microsoft.com/office/drawing/2014/main" id="{D8B6CF46-BFB6-486D-B32A-22EEDB56595D}"/>
              </a:ext>
            </a:extLst>
          </p:cNvPr>
          <p:cNvSpPr/>
          <p:nvPr/>
        </p:nvSpPr>
        <p:spPr>
          <a:xfrm>
            <a:off x="1052646" y="1151814"/>
            <a:ext cx="294748" cy="288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22364B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294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8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1"/>
          <p:cNvSpPr txBox="1"/>
          <p:nvPr/>
        </p:nvSpPr>
        <p:spPr>
          <a:xfrm>
            <a:off x="637845" y="169862"/>
            <a:ext cx="7623882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WPF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上位机直播间小伙伴们点点关注点点赞，不定时红包抽奖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AF92FD6-C9FC-4228-926F-1EDABB180EBF}"/>
              </a:ext>
            </a:extLst>
          </p:cNvPr>
          <p:cNvSpPr txBox="1"/>
          <p:nvPr/>
        </p:nvSpPr>
        <p:spPr>
          <a:xfrm>
            <a:off x="1134575" y="989556"/>
            <a:ext cx="10319488" cy="2964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、提问答疑：   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这会大家有什么疑问可以在讨论区提出来？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分钟  统一提问统一答疑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需要课程资料 （课件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课程源码</a:t>
            </a:r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视频）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需要课下答疑   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需要笔面试题  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需要简历模板            微信扫码添加助教老师</a:t>
            </a:r>
            <a:endParaRPr lang="en-US" altLang="zh-CN" sz="14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2D7EC2-8A72-4499-9C23-6A2E4E511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28" y="4718397"/>
            <a:ext cx="1355306" cy="1332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图片 88">
            <a:extLst>
              <a:ext uri="{FF2B5EF4-FFF2-40B4-BE49-F238E27FC236}">
                <a16:creationId xmlns:a16="http://schemas.microsoft.com/office/drawing/2014/main" id="{B5B1593F-B992-4A40-B8F8-2A8929351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647" y="1412750"/>
            <a:ext cx="4747014" cy="2556085"/>
          </a:xfrm>
          <a:prstGeom prst="roundRect">
            <a:avLst>
              <a:gd name="adj" fmla="val 3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1A940A73-A5D8-4ACB-ACF0-66293DE316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77" y="1412750"/>
            <a:ext cx="4746941" cy="2552394"/>
          </a:xfrm>
          <a:prstGeom prst="roundRect">
            <a:avLst>
              <a:gd name="adj" fmla="val 33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PA_文本框 15"/>
          <p:cNvSpPr txBox="1"/>
          <p:nvPr>
            <p:custDataLst>
              <p:tags r:id="rId1"/>
            </p:custDataLst>
          </p:nvPr>
        </p:nvSpPr>
        <p:spPr bwMode="auto">
          <a:xfrm>
            <a:off x="2604298" y="4377524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生产设备看板</a:t>
            </a:r>
          </a:p>
        </p:txBody>
      </p:sp>
      <p:sp>
        <p:nvSpPr>
          <p:cNvPr id="46" name="PA_文本框 16"/>
          <p:cNvSpPr txBox="1"/>
          <p:nvPr>
            <p:custDataLst>
              <p:tags r:id="rId2"/>
            </p:custDataLst>
          </p:nvPr>
        </p:nvSpPr>
        <p:spPr bwMode="auto">
          <a:xfrm>
            <a:off x="1762938" y="5066029"/>
            <a:ext cx="3064218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框架，实现智慧工厂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/MES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 生产设备看板功能开发实战</a:t>
            </a:r>
          </a:p>
        </p:txBody>
      </p:sp>
      <p:sp>
        <p:nvSpPr>
          <p:cNvPr id="77" name="PA_文本框 53"/>
          <p:cNvSpPr txBox="1"/>
          <p:nvPr>
            <p:custDataLst>
              <p:tags r:id="rId3"/>
            </p:custDataLst>
          </p:nvPr>
        </p:nvSpPr>
        <p:spPr bwMode="auto">
          <a:xfrm>
            <a:off x="8359405" y="4360462"/>
            <a:ext cx="1381498" cy="230376"/>
          </a:xfrm>
          <a:prstGeom prst="rect">
            <a:avLst/>
          </a:prstGeom>
          <a:noFill/>
          <a:ln w="9525">
            <a:noFill/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2pPr marL="0" lvl="1" algn="ctr">
              <a:lnSpc>
                <a:spcPct val="120000"/>
              </a:lnSpc>
              <a:defRPr b="1">
                <a:solidFill>
                  <a:schemeClr val="accent2"/>
                </a:solidFill>
                <a:latin typeface="Impact" panose="020B0806030902050204"/>
                <a:ea typeface="造字工房悦黑体验版常规体"/>
              </a:defRPr>
            </a:lvl2pPr>
          </a:lstStyle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</p:txBody>
      </p:sp>
      <p:sp>
        <p:nvSpPr>
          <p:cNvPr id="78" name="PA_文本框 54"/>
          <p:cNvSpPr txBox="1"/>
          <p:nvPr>
            <p:custDataLst>
              <p:tags r:id="rId4"/>
            </p:custDataLst>
          </p:nvPr>
        </p:nvSpPr>
        <p:spPr bwMode="auto">
          <a:xfrm>
            <a:off x="7247824" y="5066029"/>
            <a:ext cx="3604660" cy="785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WPF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框架，结合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场景实现生产静态组态监控主要设备状态呈现与核心控制逻辑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637845" y="169862"/>
            <a:ext cx="2933495" cy="4726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00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公开课实战案例展示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01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8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/>
          <p:bldP spid="46" grpId="0"/>
          <p:bldP spid="77" grpId="0"/>
          <p:bldP spid="7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/>
          <p:bldP spid="46" grpId="0"/>
          <p:bldP spid="77" grpId="0"/>
          <p:bldP spid="78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下载更多PPT模板，请登陆蘑菇创意www.imogu.c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7821</TotalTime>
  <Words>1159</Words>
  <Application>Microsoft Office PowerPoint</Application>
  <PresentationFormat>宽屏</PresentationFormat>
  <Paragraphs>141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Adobe Gothic Std B</vt:lpstr>
      <vt:lpstr>等线</vt:lpstr>
      <vt:lpstr>等线 Light</vt:lpstr>
      <vt:lpstr>方正综艺简体</vt:lpstr>
      <vt:lpstr>微软雅黑</vt:lpstr>
      <vt:lpstr>微软雅黑 Light</vt:lpstr>
      <vt:lpstr>造字工房悦黑体验版常规体</vt:lpstr>
      <vt:lpstr>Arial</vt:lpstr>
      <vt:lpstr>Impact</vt:lpstr>
      <vt:lpstr>下载更多PPT模板，请登陆蘑菇创意www.imogu.cn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蓝黄商务科技计划求职招聘培训PPT模板</dc:title>
  <dc:creator>Whishile.King&amp;Ethan</dc:creator>
  <cp:lastModifiedBy>Administrator</cp:lastModifiedBy>
  <cp:revision>446</cp:revision>
  <dcterms:created xsi:type="dcterms:W3CDTF">2017-09-26T01:33:00Z</dcterms:created>
  <dcterms:modified xsi:type="dcterms:W3CDTF">2024-04-18T12:34:38Z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